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1" r:id="rId3"/>
    <p:sldId id="260" r:id="rId4"/>
    <p:sldId id="261" r:id="rId5"/>
    <p:sldId id="262" r:id="rId6"/>
    <p:sldId id="265" r:id="rId7"/>
    <p:sldId id="263" r:id="rId8"/>
    <p:sldId id="264" r:id="rId9"/>
    <p:sldId id="272" r:id="rId10"/>
    <p:sldId id="274" r:id="rId11"/>
  </p:sldIdLst>
  <p:sldSz cx="11247438" cy="6858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13C8"/>
    <a:srgbClr val="121DF2"/>
    <a:srgbClr val="FF9900"/>
    <a:srgbClr val="008000"/>
    <a:srgbClr val="00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8" autoAdjust="0"/>
    <p:restoredTop sz="94660"/>
  </p:normalViewPr>
  <p:slideViewPr>
    <p:cSldViewPr>
      <p:cViewPr varScale="1">
        <p:scale>
          <a:sx n="68" d="100"/>
          <a:sy n="68" d="100"/>
        </p:scale>
        <p:origin x="990" y="96"/>
      </p:cViewPr>
      <p:guideLst>
        <p:guide orient="horz" pos="2160"/>
        <p:guide pos="3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58" y="2130427"/>
            <a:ext cx="956032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116" y="3886200"/>
            <a:ext cx="787320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D9040-F15B-403A-91E9-EB882EF68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B1673-2246-4C6E-9A84-56A874023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4BD7C1-7356-4D1F-BE93-6264040780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317DD-BBE4-45FD-AC79-0C67DE8429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8567820"/>
      </p:ext>
    </p:extLst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34CA6F-D484-4A71-9114-2BB8AFE71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621DD2-4A26-4D6A-AADD-ADB2557E1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1D72AA-0558-4F2A-8C82-C7A1A99E5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13DF6-FE15-48E8-A5FC-5A4B666A69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67908003"/>
      </p:ext>
    </p:extLst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4392" y="274640"/>
            <a:ext cx="253067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372" y="274640"/>
            <a:ext cx="74045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4C758-B6D1-41CD-9AA0-A8142F891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143B47-B62E-4195-BFF0-4BCF2A932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9B0C2-C8DC-4F54-9BDD-048C82EFBD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7F87F-8127-468F-9991-9EA33B40DD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6139298"/>
      </p:ext>
    </p:extLst>
  </p:cSld>
  <p:clrMapOvr>
    <a:masterClrMapping/>
  </p:clrMapOvr>
  <p:transition spd="med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2372" y="274640"/>
            <a:ext cx="1012269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3AF8368-4B2E-47FE-B37A-78B26A8D3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45F853-9F5E-4FC7-8F94-24C111BE41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B62E5A-C01F-4963-BD31-6F2EEB0AB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06823-4FF7-4BEC-8A01-7E4F0005A7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4992766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58" y="2130427"/>
            <a:ext cx="956032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116" y="3886200"/>
            <a:ext cx="787320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1491-3156-416D-8B76-9DC5671F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9F0F996-00EE-446E-B735-FB87DE92B4BB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9E439-233F-4BA9-A925-6993934E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8F172-268F-4709-8BF1-659332D8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6FC099AF-AE2F-4370-B0FF-FCA03B782A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355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974A-AD7B-4B5C-B483-D7639277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EAC086E-E23F-4E3D-A778-C79CA08345DC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B8945-7121-4A57-92D4-E2E7229F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1A428-78C8-40C2-A4A9-A7070B73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E57DCD3F-C122-44E0-966E-CFC58B1645A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068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70" y="4406902"/>
            <a:ext cx="956032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70" y="2906713"/>
            <a:ext cx="956032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207FD-13F3-4EE8-8DA9-3FE8B10C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67F086BA-8C83-48F4-B30C-408135BE3A47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3821C-98FF-4446-9BEA-8704A2E1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94C9E-80A9-42EC-BBDC-31B12948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B26F022D-3E09-4A74-98C9-48FB42CA84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53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372" y="1600202"/>
            <a:ext cx="496761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7448" y="1600202"/>
            <a:ext cx="496761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3C0CB-587F-4BBA-8963-A8806920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A0C760D2-21AA-46E4-AFFA-7F3080A6F608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B6832-B7AC-420F-B9B0-D24CAA63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D178F-96C5-4B5A-A2AC-582FCBBB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91A5AD0F-818E-4B42-9133-C748F921F5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9735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3" y="1535114"/>
            <a:ext cx="496957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73" y="2174875"/>
            <a:ext cx="496957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545" y="1535114"/>
            <a:ext cx="497152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545" y="2174875"/>
            <a:ext cx="497152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C1AEE-395E-4E30-A2D5-0FF71AE5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1FF44C9-3572-479B-8672-9C96C2F62E79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86189-9043-4CF4-86EF-822FFD2B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CF0A3-E5AA-430D-A52C-00A24CEA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F184A3A2-E7DA-4D52-84BC-63F63944C9C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72121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63F09-481C-4D08-BEB0-6B6326E6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2D45D42-B177-4B95-8956-6994BC88D1C9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7DEA2-536F-4D5F-8C6A-A416E034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7EC1B-A01E-445E-8824-BA077343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F87CA4C7-3ABA-404E-A415-2314A2DCBCD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708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21669-5D75-4170-BAA6-E9CCD61E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160CF284-A458-4469-BEC0-748ECED1DB5D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573CF-80D7-4F81-A147-D120F278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C1A10-E63A-475B-8FDB-CE6BBC0C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EF94803E-45E4-49A6-ACC8-7B0568A305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17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C38B6B-8C6D-49C5-B863-25EBFDF13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08DDE4-FD68-4886-9B17-2B5960A5D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20CB7F-DD0A-4F69-9A73-F305E88C7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C9F94-5DB4-4708-BC1E-90F2076D69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6885533"/>
      </p:ext>
    </p:extLst>
  </p:cSld>
  <p:clrMapOvr>
    <a:masterClrMapping/>
  </p:clrMapOvr>
  <p:transition spd="med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4" y="273050"/>
            <a:ext cx="3700330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6" y="273053"/>
            <a:ext cx="6287631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374" y="1435103"/>
            <a:ext cx="3700330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D4D5E-801F-4EAC-ACE4-8A0859C0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79122C53-AEB3-43D3-A7C9-95CF22B8873A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A7550-C5B9-43FF-9709-62177C69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3C560-874C-4557-9571-F43FF33D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7CF3C36C-CD11-4703-842B-3872E7EC6A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999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576" y="4800601"/>
            <a:ext cx="674846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4576" y="612775"/>
            <a:ext cx="6748463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576" y="5367339"/>
            <a:ext cx="674846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FF488-F12A-4F3D-8685-FD3E9B02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178E7EA6-8894-4E7C-AD6E-A4E0D18252F1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98AEF-1FD9-487A-A4DB-8B8A65EB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2907D-2E64-4555-9CC4-95906987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854DF488-8FB9-4C0B-9D25-8B88C18787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4402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A8918-12B6-4A79-A556-5CEB561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8AC4D163-AD3A-437A-AAC9-C253D09E69FD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F4385-1155-4A63-B8A7-25487CE8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D20B4-EE99-47A4-BDFD-EEF979EC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A3FF3FA2-614E-425D-8C9E-B0F64AEAAA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3687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4392" y="274640"/>
            <a:ext cx="253067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372" y="274640"/>
            <a:ext cx="74045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F89A0-88D9-4BD1-9E97-95E902C9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EA370608-387C-443A-80B7-8CADBA1B5CF8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800A6-9BEF-4A92-A7DF-94BD7FBC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6B6AD-113A-42C5-A95D-05CB9FFF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VNI-Times" pitchFamily="2" charset="0"/>
              </a:defRPr>
            </a:lvl1pPr>
          </a:lstStyle>
          <a:p>
            <a:fld id="{2B8E0E2A-6BD9-40ED-A27C-3802CE9846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113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71" y="4406902"/>
            <a:ext cx="956032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71" y="2906713"/>
            <a:ext cx="956032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02A5D-12BE-4AC5-B176-438C68F73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B3D1DF-BE97-4FCA-A4C8-C9F26F56C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CCB128-B12F-477D-A2F6-A1AB7032E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501DD-D3C5-47D1-8D6F-A3DF56F60A6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8462324"/>
      </p:ext>
    </p:extLst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372" y="1600202"/>
            <a:ext cx="49676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7448" y="1600202"/>
            <a:ext cx="49676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0C8C5-A8FC-495A-B601-DD2505DFC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84506-A0D5-4AE5-AFFB-2EE49C641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A0A19-6959-4ADE-884B-F71E1B13B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37065-0757-48C4-8544-29A65D17CC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4448104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535113"/>
            <a:ext cx="49695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72" y="2174875"/>
            <a:ext cx="49695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543" y="1535113"/>
            <a:ext cx="49715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543" y="2174875"/>
            <a:ext cx="49715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D69BCE-362F-42AE-A1E8-0250E3829A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F79DA2-801B-4A20-AF9D-1C7223228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E7CED2-7C96-4961-A28F-F80C3EA03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0FA32-D1BF-4CB4-B007-52FED15698E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695265"/>
      </p:ext>
    </p:extLst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0EF0E8-307E-40BF-9C0B-F52ABDA9A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C1A611-0F0D-409D-8CB3-BE29C535A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97B358-9756-42CD-A7E6-3E64A52A9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487C0-E439-4D83-A66E-4318849CA5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4063683"/>
      </p:ext>
    </p:extLst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D4F7AC-0A89-4E06-8514-D9C0FF0A0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B59A3F-F11B-4099-9475-23C7723D7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480DB3-A25D-492E-B9FE-83B425DB3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A1AF-36DD-4965-9F7B-E1D95EFAFD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4290402"/>
      </p:ext>
    </p:extLst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3050"/>
            <a:ext cx="37003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6" y="273052"/>
            <a:ext cx="6287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372" y="1435102"/>
            <a:ext cx="37003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B17C3B-6697-4D9C-96DB-833494226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029D3B-122A-4BEA-BB68-B6BC5EEE7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1E5DD-5508-4B03-8530-19D8215F7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1592C-B298-4CD9-83A3-60606684330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631234"/>
      </p:ext>
    </p:extLst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577" y="4800600"/>
            <a:ext cx="67484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4577" y="612775"/>
            <a:ext cx="67484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577" y="5367338"/>
            <a:ext cx="67484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4D8E8-1954-4C06-A6D1-E849D7B98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8420E-D312-49BD-BD13-F04AE60E9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60216-2D08-482D-861C-C06404A09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98DA6-4EE1-4DC1-8B0A-8D8F3E5866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5022511"/>
      </p:ext>
    </p:extLst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718443-E71C-43D7-A44B-4ECF32ED7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3563" y="274638"/>
            <a:ext cx="10120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7C8777-C24D-4B7C-B14E-CAE06EC46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1600200"/>
            <a:ext cx="101203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DD6C8B-87E2-4F2D-AEF4-BB71BBD18A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563" y="6245225"/>
            <a:ext cx="26225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28458E-2CB7-4471-87D0-E6E549C2AC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3338" y="6245225"/>
            <a:ext cx="35607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D11A94-AAD6-4653-9326-E460393749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1325" y="6245225"/>
            <a:ext cx="26225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AB667E2D-2A45-412D-AC7C-393EFD9C327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spd="med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1821606-40DC-4A1D-AB21-8DBD31530F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61975" y="274638"/>
            <a:ext cx="10123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27450B-0EE4-4D7E-A37A-68E900110C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61975" y="1600200"/>
            <a:ext cx="101234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79720-1BA1-47CD-99BF-011DC6184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975" y="6356350"/>
            <a:ext cx="2624138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3184476-A7F4-4704-A345-D76B7A16AE67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F5B9A-073B-4B2B-9866-ECB0DAE8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3338" y="6356350"/>
            <a:ext cx="3560762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defTabSz="121917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6AFE5-0BA6-4078-9814-E181851AF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1325" y="6356350"/>
            <a:ext cx="2624138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defTabSz="1217613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532B0FA-BF06-442B-BEA1-0C9928578E7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1217613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2pPr>
      <a:lvl3pPr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3pPr>
      <a:lvl4pPr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4pPr>
      <a:lvl5pPr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13" indent="-4556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E4732E1-CAF3-4332-B4E1-DA9052C5D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2667000"/>
            <a:ext cx="95615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>
            <a:lvl1pPr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vi-VN" altLang="vi-VN" sz="43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641D117-0284-477D-B1DF-622438A19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3200400"/>
            <a:ext cx="95615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>
            <a:lvl1pPr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endParaRPr lang="vi-VN" altLang="vi-VN" sz="3700" b="1" i="1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9" name="WordArt 11">
            <a:extLst>
              <a:ext uri="{FF2B5EF4-FFF2-40B4-BE49-F238E27FC236}">
                <a16:creationId xmlns:a16="http://schemas.microsoft.com/office/drawing/2014/main" id="{D332818D-5804-4227-AD44-ACD42E362B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0288" y="777875"/>
            <a:ext cx="86233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4944"/>
              </a:avLst>
            </a:prstTxWarp>
          </a:bodyPr>
          <a:lstStyle/>
          <a:p>
            <a:pPr algn="ctr"/>
            <a:endParaRPr lang="vi-VN" sz="4300" b="1" u="sng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1" name="WordArt 13">
            <a:extLst>
              <a:ext uri="{FF2B5EF4-FFF2-40B4-BE49-F238E27FC236}">
                <a16:creationId xmlns:a16="http://schemas.microsoft.com/office/drawing/2014/main" id="{B663B667-3A28-490B-A3E1-9D101C416F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438400"/>
            <a:ext cx="11247438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7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4">
            <a:extLst>
              <a:ext uri="{FF2B5EF4-FFF2-40B4-BE49-F238E27FC236}">
                <a16:creationId xmlns:a16="http://schemas.microsoft.com/office/drawing/2014/main" id="{BFCA9414-94C9-4145-A71A-C34DE39B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228600"/>
            <a:ext cx="1179353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6E0037-CCCF-4ADB-BFF8-A1D721709FB9}"/>
              </a:ext>
            </a:extLst>
          </p:cNvPr>
          <p:cNvSpPr/>
          <p:nvPr/>
        </p:nvSpPr>
        <p:spPr>
          <a:xfrm>
            <a:off x="828134" y="1238074"/>
            <a:ext cx="10403880" cy="3677924"/>
          </a:xfrm>
          <a:prstGeom prst="rect">
            <a:avLst/>
          </a:prstGeom>
        </p:spPr>
        <p:txBody>
          <a:bodyPr lIns="121914" tIns="60957" rIns="121914" bIns="60957">
            <a:spAutoFit/>
          </a:bodyPr>
          <a:lstStyle/>
          <a:p>
            <a:pPr algn="ctr" defTabSz="12191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Thứ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sáu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ngày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24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tháng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9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năm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2021</a:t>
            </a:r>
          </a:p>
          <a:p>
            <a:pPr algn="ctr" defTabSz="12191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00" b="1" u="sng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Toán</a:t>
            </a:r>
            <a:endParaRPr lang="en-US" sz="5300" b="1" u="sng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algn="ctr" defTabSz="12191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Phân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số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thập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phân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(</a:t>
            </a:r>
            <a:r>
              <a:rPr lang="en-US" sz="48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trang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2056A9C1-4F2E-478F-9F7C-6B66C8E3A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533400"/>
            <a:ext cx="690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1. Giới thiệu phân số thập phân: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93546011-1FAE-4C50-AB51-410DE2E5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3" y="23241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B7667E5D-7168-42CA-9B70-28AD85291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3" y="27876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55DA3EF9-4927-494F-BDE8-AAE6BACB79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0475" y="2895600"/>
            <a:ext cx="57467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CF645288-1B1F-4886-8120-A06E4DF32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38" y="23304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5722471A-37A7-4491-B7A9-17C44EB9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2787650"/>
            <a:ext cx="81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63834304-C7C7-48C7-9D69-BC01E474C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4613" y="2868613"/>
            <a:ext cx="798512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34D2341D-89C0-408C-A516-E4CD8D973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2205038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008DBAE9-F934-4B21-A767-44CD1501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088" y="2692400"/>
            <a:ext cx="103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4DE556ED-18DC-4526-B193-2363533B5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0" y="2743200"/>
            <a:ext cx="1000125" cy="190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85B39C07-8E0E-4ED5-B4D4-D2F6AA7C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2482850"/>
            <a:ext cx="347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AAFF9EE4-8FDD-405E-969A-813881160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2478088"/>
            <a:ext cx="347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78A3BEDC-0525-4E3F-AE47-3DCE15CC4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275" y="2330450"/>
            <a:ext cx="93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; …</a:t>
            </a: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F96AF614-AE56-4070-A9A9-7C0C8D026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3417888"/>
            <a:ext cx="1115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Nêu </a:t>
            </a:r>
            <a:r>
              <a:rPr lang="vi-VN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ặc </a:t>
            </a:r>
            <a:r>
              <a:rPr lang="vi-VN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iểm của mẫu số </a:t>
            </a:r>
            <a:r>
              <a:rPr lang="vi-VN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ối với các phân số này?</a:t>
            </a: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112F9898-1074-413A-9CF3-EEB0B57AA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850" y="4116388"/>
            <a:ext cx="1124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Các phân số trên có mẫu số là 10, 100, 1000, …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4C2F9AF4-F180-4487-807C-C7DBFD9B5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447800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a)Ta có: 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26EF9DA5-4134-4A76-BA64-2B2BA4B5C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4854575"/>
            <a:ext cx="11247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Vậy: </a:t>
            </a: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Các phân số có mẫu số là 10, 100, 1000, … gọi là </a:t>
            </a:r>
            <a:r>
              <a:rPr lang="en-US" altLang="vi-V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phân số thập phân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2" grpId="0"/>
      <p:bldP spid="6153" grpId="0"/>
      <p:bldP spid="6155" grpId="0"/>
      <p:bldP spid="6156" grpId="0"/>
      <p:bldP spid="6158" grpId="0"/>
      <p:bldP spid="6159" grpId="0"/>
      <p:bldP spid="6160" grpId="0"/>
      <p:bldP spid="6161" grpId="0"/>
      <p:bldP spid="6162" grpId="0"/>
      <p:bldP spid="6163" grpId="0"/>
      <p:bldP spid="61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B8437B27-08E0-44A0-9223-58CBE2A7D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2387600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09DC24D6-D5A7-4390-A405-8EEFA2C5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2830513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39DAFA2A-1244-4511-8949-881E7718E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463" y="2895600"/>
            <a:ext cx="655637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A50F5B56-D2A8-4E7A-8605-1D37E161F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533400"/>
            <a:ext cx="402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b) Nhận xét: 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070AB878-3AF9-46F0-A2E0-DC8EA9975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500188"/>
            <a:ext cx="1124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phân số thập phân </a:t>
            </a: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bằng với các phân số: 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1AB68937-A66B-4E85-BFAF-98F757CDC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2311400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75C0AE65-E455-431A-8570-68175AFC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2768600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179" name="Line 11">
            <a:extLst>
              <a:ext uri="{FF2B5EF4-FFF2-40B4-BE49-F238E27FC236}">
                <a16:creationId xmlns:a16="http://schemas.microsoft.com/office/drawing/2014/main" id="{E3DB9D77-2ECC-4C69-8A9D-38A754577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2840038"/>
            <a:ext cx="655638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66529DEA-C3E0-431D-8CCA-F5A41ACF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26218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7D72D17E-1531-4C45-A997-CAA959AE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3" y="2733675"/>
            <a:ext cx="81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125</a:t>
            </a: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F8CE85CC-8036-4853-AA5D-6FD3AC6E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2478088"/>
            <a:ext cx="34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FF3399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C8C0E8C7-4B04-48B2-A2A0-02282AB0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513" y="2478088"/>
            <a:ext cx="34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id="{80C5B69E-9C15-4A3B-B420-AC1596FC8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8463" y="2805113"/>
            <a:ext cx="731837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7E371E2C-EC52-46FC-BDE2-EA5433CAD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33210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726F87CB-A726-4F1B-9186-43A871A8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7782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189" name="Line 21">
            <a:extLst>
              <a:ext uri="{FF2B5EF4-FFF2-40B4-BE49-F238E27FC236}">
                <a16:creationId xmlns:a16="http://schemas.microsoft.com/office/drawing/2014/main" id="{21B55746-6208-453B-ABB5-48DD4E213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963" y="3859213"/>
            <a:ext cx="534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8EA2FD90-14BB-41A4-B01D-52BE62B79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354965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FACD01FE-D531-47F9-B0FB-2036DB16A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3271838"/>
            <a:ext cx="1030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 x 2</a:t>
            </a: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6298F75F-EA88-4C69-A785-F8BD82F6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3749675"/>
            <a:ext cx="103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 x 2</a:t>
            </a:r>
          </a:p>
        </p:txBody>
      </p:sp>
      <p:sp>
        <p:nvSpPr>
          <p:cNvPr id="7193" name="Line 25">
            <a:extLst>
              <a:ext uri="{FF2B5EF4-FFF2-40B4-BE49-F238E27FC236}">
                <a16:creationId xmlns:a16="http://schemas.microsoft.com/office/drawing/2014/main" id="{F4350BD0-7FB7-4C65-95B4-A92D96391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3836988"/>
            <a:ext cx="119697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94" name="Text Box 26">
            <a:extLst>
              <a:ext uri="{FF2B5EF4-FFF2-40B4-BE49-F238E27FC236}">
                <a16:creationId xmlns:a16="http://schemas.microsoft.com/office/drawing/2014/main" id="{5B3959FC-9FA6-4F33-90F8-68B863E23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353060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195" name="Text Box 27">
            <a:extLst>
              <a:ext uri="{FF2B5EF4-FFF2-40B4-BE49-F238E27FC236}">
                <a16:creationId xmlns:a16="http://schemas.microsoft.com/office/drawing/2014/main" id="{1D63AD5E-5793-467C-AD93-B5231265F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33083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AD2C8FDA-6ADE-4D8E-B40F-D06241CB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3759200"/>
            <a:ext cx="61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7197" name="Line 29">
            <a:extLst>
              <a:ext uri="{FF2B5EF4-FFF2-40B4-BE49-F238E27FC236}">
                <a16:creationId xmlns:a16="http://schemas.microsoft.com/office/drawing/2014/main" id="{AE027D43-9745-47A4-A27C-A4FCFA6A5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1888" y="3844925"/>
            <a:ext cx="65722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98" name="Text Box 30">
            <a:extLst>
              <a:ext uri="{FF2B5EF4-FFF2-40B4-BE49-F238E27FC236}">
                <a16:creationId xmlns:a16="http://schemas.microsoft.com/office/drawing/2014/main" id="{AF6ED578-552F-4FCC-A949-12B571975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33782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B71888A3-27C2-4AB3-A269-57D6E6F6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38354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200" name="Line 32">
            <a:extLst>
              <a:ext uri="{FF2B5EF4-FFF2-40B4-BE49-F238E27FC236}">
                <a16:creationId xmlns:a16="http://schemas.microsoft.com/office/drawing/2014/main" id="{A6872855-7E63-4864-B1B4-082AC468D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6488" y="3900488"/>
            <a:ext cx="65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01" name="Text Box 33">
            <a:extLst>
              <a:ext uri="{FF2B5EF4-FFF2-40B4-BE49-F238E27FC236}">
                <a16:creationId xmlns:a16="http://schemas.microsoft.com/office/drawing/2014/main" id="{8DE40E00-0B77-4F88-A2E7-465C038E2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3592513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202" name="Text Box 34">
            <a:extLst>
              <a:ext uri="{FF2B5EF4-FFF2-40B4-BE49-F238E27FC236}">
                <a16:creationId xmlns:a16="http://schemas.microsoft.com/office/drawing/2014/main" id="{21BC7DBC-A5B6-48D6-B784-996633F3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675" y="3328988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7 x 25</a:t>
            </a:r>
          </a:p>
        </p:txBody>
      </p:sp>
      <p:sp>
        <p:nvSpPr>
          <p:cNvPr id="7203" name="Text Box 35">
            <a:extLst>
              <a:ext uri="{FF2B5EF4-FFF2-40B4-BE49-F238E27FC236}">
                <a16:creationId xmlns:a16="http://schemas.microsoft.com/office/drawing/2014/main" id="{D9320F55-340B-438F-AFA3-FCC6DC29C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238" y="3805238"/>
            <a:ext cx="124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 x 25</a:t>
            </a:r>
          </a:p>
        </p:txBody>
      </p:sp>
      <p:sp>
        <p:nvSpPr>
          <p:cNvPr id="7204" name="Line 36">
            <a:extLst>
              <a:ext uri="{FF2B5EF4-FFF2-40B4-BE49-F238E27FC236}">
                <a16:creationId xmlns:a16="http://schemas.microsoft.com/office/drawing/2014/main" id="{2773B5D2-ADC6-4EBE-ADCF-3C08C0F222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7100" y="3884613"/>
            <a:ext cx="1285875" cy="47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05" name="Text Box 37">
            <a:extLst>
              <a:ext uri="{FF2B5EF4-FFF2-40B4-BE49-F238E27FC236}">
                <a16:creationId xmlns:a16="http://schemas.microsoft.com/office/drawing/2014/main" id="{E3FD6E84-B53B-46E1-AD4B-DA4B56C54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358140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206" name="Text Box 38">
            <a:extLst>
              <a:ext uri="{FF2B5EF4-FFF2-40B4-BE49-F238E27FC236}">
                <a16:creationId xmlns:a16="http://schemas.microsoft.com/office/drawing/2014/main" id="{963834D7-20D6-4DB6-90BD-FABB6AC1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3988" y="3302000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175</a:t>
            </a:r>
          </a:p>
        </p:txBody>
      </p:sp>
      <p:sp>
        <p:nvSpPr>
          <p:cNvPr id="7207" name="Text Box 39">
            <a:extLst>
              <a:ext uri="{FF2B5EF4-FFF2-40B4-BE49-F238E27FC236}">
                <a16:creationId xmlns:a16="http://schemas.microsoft.com/office/drawing/2014/main" id="{830246E1-29FC-4601-AEBE-5C2E251D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3" y="3759200"/>
            <a:ext cx="81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7208" name="Line 40">
            <a:extLst>
              <a:ext uri="{FF2B5EF4-FFF2-40B4-BE49-F238E27FC236}">
                <a16:creationId xmlns:a16="http://schemas.microsoft.com/office/drawing/2014/main" id="{9E502B9B-ABF9-49AD-93D7-7B6087106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83675" y="3871913"/>
            <a:ext cx="93662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81" name="Line 41">
            <a:extLst>
              <a:ext uri="{FF2B5EF4-FFF2-40B4-BE49-F238E27FC236}">
                <a16:creationId xmlns:a16="http://schemas.microsoft.com/office/drawing/2014/main" id="{A03F42DF-D34C-4FC6-AB1C-30FF2C9A5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9263" y="3352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10" name="Text Box 42">
            <a:extLst>
              <a:ext uri="{FF2B5EF4-FFF2-40B4-BE49-F238E27FC236}">
                <a16:creationId xmlns:a16="http://schemas.microsoft.com/office/drawing/2014/main" id="{0F6CAD19-2849-4E11-BBB5-E7527834F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4235450"/>
            <a:ext cx="61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211" name="Text Box 43">
            <a:extLst>
              <a:ext uri="{FF2B5EF4-FFF2-40B4-BE49-F238E27FC236}">
                <a16:creationId xmlns:a16="http://schemas.microsoft.com/office/drawing/2014/main" id="{7AA1F348-6A11-40F8-89A7-DC10B0A7F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4749800"/>
            <a:ext cx="820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125</a:t>
            </a:r>
          </a:p>
        </p:txBody>
      </p:sp>
      <p:sp>
        <p:nvSpPr>
          <p:cNvPr id="7212" name="Line 44">
            <a:extLst>
              <a:ext uri="{FF2B5EF4-FFF2-40B4-BE49-F238E27FC236}">
                <a16:creationId xmlns:a16="http://schemas.microsoft.com/office/drawing/2014/main" id="{BDE42B8C-9B6E-43C1-BDA8-2B8BC152B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5025" y="4800600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13" name="Text Box 45">
            <a:extLst>
              <a:ext uri="{FF2B5EF4-FFF2-40B4-BE49-F238E27FC236}">
                <a16:creationId xmlns:a16="http://schemas.microsoft.com/office/drawing/2014/main" id="{E31B86F0-B0A4-4901-B021-12E9CF9E8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4495800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214" name="Text Box 46">
            <a:extLst>
              <a:ext uri="{FF2B5EF4-FFF2-40B4-BE49-F238E27FC236}">
                <a16:creationId xmlns:a16="http://schemas.microsoft.com/office/drawing/2014/main" id="{68C13F9C-603B-4611-8051-D2F83EB1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4216400"/>
            <a:ext cx="124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 x 8</a:t>
            </a:r>
          </a:p>
        </p:txBody>
      </p:sp>
      <p:sp>
        <p:nvSpPr>
          <p:cNvPr id="7215" name="Text Box 47">
            <a:extLst>
              <a:ext uri="{FF2B5EF4-FFF2-40B4-BE49-F238E27FC236}">
                <a16:creationId xmlns:a16="http://schemas.microsoft.com/office/drawing/2014/main" id="{6B7D1FDB-543E-428C-9587-6A42329B7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4692650"/>
            <a:ext cx="1452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125 x 8</a:t>
            </a:r>
          </a:p>
        </p:txBody>
      </p:sp>
      <p:sp>
        <p:nvSpPr>
          <p:cNvPr id="7216" name="Line 48">
            <a:extLst>
              <a:ext uri="{FF2B5EF4-FFF2-40B4-BE49-F238E27FC236}">
                <a16:creationId xmlns:a16="http://schemas.microsoft.com/office/drawing/2014/main" id="{C9D4221E-1078-4ED9-AF15-EC8B8DCE9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4786313"/>
            <a:ext cx="159385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17" name="Text Box 49">
            <a:extLst>
              <a:ext uri="{FF2B5EF4-FFF2-40B4-BE49-F238E27FC236}">
                <a16:creationId xmlns:a16="http://schemas.microsoft.com/office/drawing/2014/main" id="{D31B7FF3-4BA0-4851-A2DD-38710FD5D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4484688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7218" name="Text Box 50">
            <a:extLst>
              <a:ext uri="{FF2B5EF4-FFF2-40B4-BE49-F238E27FC236}">
                <a16:creationId xmlns:a16="http://schemas.microsoft.com/office/drawing/2014/main" id="{85658389-9E62-4938-8B58-4F05E3848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4216400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160</a:t>
            </a:r>
          </a:p>
        </p:txBody>
      </p:sp>
      <p:sp>
        <p:nvSpPr>
          <p:cNvPr id="7219" name="Text Box 51">
            <a:extLst>
              <a:ext uri="{FF2B5EF4-FFF2-40B4-BE49-F238E27FC236}">
                <a16:creationId xmlns:a16="http://schemas.microsoft.com/office/drawing/2014/main" id="{319787EF-A6FB-4549-B581-565EBCC7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4692650"/>
            <a:ext cx="1030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7220" name="Line 52">
            <a:extLst>
              <a:ext uri="{FF2B5EF4-FFF2-40B4-BE49-F238E27FC236}">
                <a16:creationId xmlns:a16="http://schemas.microsoft.com/office/drawing/2014/main" id="{4C69B1D7-C7A2-44F2-B3C6-84F01DE7B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25" y="4786313"/>
            <a:ext cx="1030288" cy="15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93" name="Text Box 54">
            <a:extLst>
              <a:ext uri="{FF2B5EF4-FFF2-40B4-BE49-F238E27FC236}">
                <a16:creationId xmlns:a16="http://schemas.microsoft.com/office/drawing/2014/main" id="{44B41080-D875-4817-B893-469380984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5286375"/>
            <a:ext cx="1047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</a:rPr>
              <a:t>Vậy: </a:t>
            </a: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Một số phân số có thể viết thành phân số thập phân.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9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7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5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4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3" dur="10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6" dur="1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1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2" dur="1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5" dur="1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5" grpId="0"/>
      <p:bldP spid="7176" grpId="0"/>
      <p:bldP spid="7177" grpId="0"/>
      <p:bldP spid="7178" grpId="0"/>
      <p:bldP spid="7180" grpId="0"/>
      <p:bldP spid="7181" grpId="0"/>
      <p:bldP spid="7183" grpId="0"/>
      <p:bldP spid="7184" grpId="0"/>
      <p:bldP spid="7187" grpId="0"/>
      <p:bldP spid="7188" grpId="0"/>
      <p:bldP spid="7190" grpId="0"/>
      <p:bldP spid="7191" grpId="0"/>
      <p:bldP spid="7192" grpId="0"/>
      <p:bldP spid="7194" grpId="0"/>
      <p:bldP spid="7195" grpId="0"/>
      <p:bldP spid="7196" grpId="0"/>
      <p:bldP spid="7198" grpId="0"/>
      <p:bldP spid="7199" grpId="0"/>
      <p:bldP spid="7201" grpId="0"/>
      <p:bldP spid="7202" grpId="0"/>
      <p:bldP spid="7203" grpId="0"/>
      <p:bldP spid="7205" grpId="0"/>
      <p:bldP spid="7206" grpId="0"/>
      <p:bldP spid="7207" grpId="0"/>
      <p:bldP spid="7210" grpId="0"/>
      <p:bldP spid="7211" grpId="0"/>
      <p:bldP spid="7213" grpId="0"/>
      <p:bldP spid="7214" grpId="0"/>
      <p:bldP spid="7215" grpId="0"/>
      <p:bldP spid="7217" grpId="0"/>
      <p:bldP spid="7218" grpId="0"/>
      <p:bldP spid="7219" grpId="0"/>
      <p:bldP spid="61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9" name="Text Box 107">
            <a:extLst>
              <a:ext uri="{FF2B5EF4-FFF2-40B4-BE49-F238E27FC236}">
                <a16:creationId xmlns:a16="http://schemas.microsoft.com/office/drawing/2014/main" id="{474CB313-CB8D-496C-BD61-0D6011F8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0"/>
            <a:ext cx="3509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2.Thực hành:</a:t>
            </a:r>
          </a:p>
        </p:txBody>
      </p:sp>
      <p:sp>
        <p:nvSpPr>
          <p:cNvPr id="8300" name="Text Box 108">
            <a:extLst>
              <a:ext uri="{FF2B5EF4-FFF2-40B4-BE49-F238E27FC236}">
                <a16:creationId xmlns:a16="http://schemas.microsoft.com/office/drawing/2014/main" id="{4EAD8014-2680-4EA6-B04D-52C9BE306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628650"/>
            <a:ext cx="6126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 b="1">
                <a:solidFill>
                  <a:srgbClr val="0B13C8"/>
                </a:solidFill>
                <a:latin typeface="Times New Roman" panose="02020603050405020304" pitchFamily="18" charset="0"/>
              </a:rPr>
              <a:t>Đọc các phân số thập phân sau:</a:t>
            </a:r>
          </a:p>
        </p:txBody>
      </p:sp>
      <p:sp>
        <p:nvSpPr>
          <p:cNvPr id="8301" name="Text Box 109">
            <a:extLst>
              <a:ext uri="{FF2B5EF4-FFF2-40B4-BE49-F238E27FC236}">
                <a16:creationId xmlns:a16="http://schemas.microsoft.com/office/drawing/2014/main" id="{E1DF26A3-F6F2-410B-B047-27F86A33D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2886075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8302" name="Text Box 110">
            <a:extLst>
              <a:ext uri="{FF2B5EF4-FFF2-40B4-BE49-F238E27FC236}">
                <a16:creationId xmlns:a16="http://schemas.microsoft.com/office/drawing/2014/main" id="{B8E23BCC-1DC2-4A7D-AA87-98F93AE1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273425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8303" name="Line 111">
            <a:extLst>
              <a:ext uri="{FF2B5EF4-FFF2-40B4-BE49-F238E27FC236}">
                <a16:creationId xmlns:a16="http://schemas.microsoft.com/office/drawing/2014/main" id="{D5201344-20F3-462E-B4C6-7D892CBA7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3050" y="3394075"/>
            <a:ext cx="673100" cy="0"/>
          </a:xfrm>
          <a:prstGeom prst="line">
            <a:avLst/>
          </a:prstGeom>
          <a:noFill/>
          <a:ln w="19050">
            <a:solidFill>
              <a:srgbClr val="0B13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04" name="Text Box 112">
            <a:extLst>
              <a:ext uri="{FF2B5EF4-FFF2-40B4-BE49-F238E27FC236}">
                <a16:creationId xmlns:a16="http://schemas.microsoft.com/office/drawing/2014/main" id="{17BB53D4-C049-4DA4-880B-4914B46A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3835400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8305" name="Text Box 113">
            <a:extLst>
              <a:ext uri="{FF2B5EF4-FFF2-40B4-BE49-F238E27FC236}">
                <a16:creationId xmlns:a16="http://schemas.microsoft.com/office/drawing/2014/main" id="{F5E70FDD-0491-4BD6-A7E2-5D9153514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4249738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8306" name="Line 114">
            <a:extLst>
              <a:ext uri="{FF2B5EF4-FFF2-40B4-BE49-F238E27FC236}">
                <a16:creationId xmlns:a16="http://schemas.microsoft.com/office/drawing/2014/main" id="{324DB86C-142E-4643-A82B-DADAD6634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3675" y="4349750"/>
            <a:ext cx="768350" cy="0"/>
          </a:xfrm>
          <a:prstGeom prst="line">
            <a:avLst/>
          </a:prstGeom>
          <a:noFill/>
          <a:ln w="19050">
            <a:solidFill>
              <a:srgbClr val="0B13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07" name="Text Box 115">
            <a:extLst>
              <a:ext uri="{FF2B5EF4-FFF2-40B4-BE49-F238E27FC236}">
                <a16:creationId xmlns:a16="http://schemas.microsoft.com/office/drawing/2014/main" id="{0BFEF464-9CE3-41B2-8366-70D889BC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4805363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625</a:t>
            </a:r>
          </a:p>
        </p:txBody>
      </p:sp>
      <p:sp>
        <p:nvSpPr>
          <p:cNvPr id="8308" name="Text Box 116">
            <a:extLst>
              <a:ext uri="{FF2B5EF4-FFF2-40B4-BE49-F238E27FC236}">
                <a16:creationId xmlns:a16="http://schemas.microsoft.com/office/drawing/2014/main" id="{39563D02-F580-4085-BAFD-BC237FF1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5164138"/>
            <a:ext cx="1030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8309" name="Line 117">
            <a:extLst>
              <a:ext uri="{FF2B5EF4-FFF2-40B4-BE49-F238E27FC236}">
                <a16:creationId xmlns:a16="http://schemas.microsoft.com/office/drawing/2014/main" id="{6E9895D9-5326-452B-B69A-EF51C6943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1425" y="5295900"/>
            <a:ext cx="1016000" cy="0"/>
          </a:xfrm>
          <a:prstGeom prst="line">
            <a:avLst/>
          </a:prstGeom>
          <a:noFill/>
          <a:ln w="19050">
            <a:solidFill>
              <a:srgbClr val="0B13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313" name="Text Box 121">
            <a:extLst>
              <a:ext uri="{FF2B5EF4-FFF2-40B4-BE49-F238E27FC236}">
                <a16:creationId xmlns:a16="http://schemas.microsoft.com/office/drawing/2014/main" id="{F06707EA-8065-471B-9E7B-85900ED2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5761038"/>
            <a:ext cx="103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2005</a:t>
            </a:r>
          </a:p>
        </p:txBody>
      </p:sp>
      <p:sp>
        <p:nvSpPr>
          <p:cNvPr id="8314" name="Text Box 122">
            <a:extLst>
              <a:ext uri="{FF2B5EF4-FFF2-40B4-BE49-F238E27FC236}">
                <a16:creationId xmlns:a16="http://schemas.microsoft.com/office/drawing/2014/main" id="{A1E3C798-9D2E-466D-8B8A-FB6DB6A4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6154738"/>
            <a:ext cx="166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1000000</a:t>
            </a:r>
          </a:p>
        </p:txBody>
      </p:sp>
      <p:sp>
        <p:nvSpPr>
          <p:cNvPr id="8315" name="Line 123">
            <a:extLst>
              <a:ext uri="{FF2B5EF4-FFF2-40B4-BE49-F238E27FC236}">
                <a16:creationId xmlns:a16="http://schemas.microsoft.com/office/drawing/2014/main" id="{EBB11700-80EA-4F3E-8058-E77EFAA9F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" y="6257925"/>
            <a:ext cx="1685925" cy="0"/>
          </a:xfrm>
          <a:prstGeom prst="line">
            <a:avLst/>
          </a:prstGeom>
          <a:noFill/>
          <a:ln w="19050">
            <a:solidFill>
              <a:srgbClr val="0B13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8347" name="Group 155">
            <a:extLst>
              <a:ext uri="{FF2B5EF4-FFF2-40B4-BE49-F238E27FC236}">
                <a16:creationId xmlns:a16="http://schemas.microsoft.com/office/drawing/2014/main" id="{F77320EF-150F-4B00-9DFD-177565D227AB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80988" y="1804988"/>
          <a:ext cx="10121900" cy="5051426"/>
        </p:xfrm>
        <a:graphic>
          <a:graphicData uri="http://schemas.openxmlformats.org/drawingml/2006/table">
            <a:tbl>
              <a:tblPr/>
              <a:tblGrid>
                <a:gridCol w="30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4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 số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Thập phân</a:t>
                      </a:r>
                    </a:p>
                  </a:txBody>
                  <a:tcPr marL="112465" marR="11246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 phân số thập phân</a:t>
                      </a:r>
                    </a:p>
                  </a:txBody>
                  <a:tcPr marL="112465" marR="112465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348" name="Text Box 156">
            <a:extLst>
              <a:ext uri="{FF2B5EF4-FFF2-40B4-BE49-F238E27FC236}">
                <a16:creationId xmlns:a16="http://schemas.microsoft.com/office/drawing/2014/main" id="{1BA0EC99-629D-4090-B176-20224AA0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3124200"/>
            <a:ext cx="4594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Chín phần m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ời</a:t>
            </a:r>
          </a:p>
        </p:txBody>
      </p:sp>
      <p:sp>
        <p:nvSpPr>
          <p:cNvPr id="8349" name="Text Box 157">
            <a:extLst>
              <a:ext uri="{FF2B5EF4-FFF2-40B4-BE49-F238E27FC236}">
                <a16:creationId xmlns:a16="http://schemas.microsoft.com/office/drawing/2014/main" id="{5C5E0307-EF88-4E03-994C-763C934AE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4048125"/>
            <a:ext cx="5519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Hai m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 mốt phần một tr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8350" name="Text Box 158">
            <a:extLst>
              <a:ext uri="{FF2B5EF4-FFF2-40B4-BE49-F238E27FC236}">
                <a16:creationId xmlns:a16="http://schemas.microsoft.com/office/drawing/2014/main" id="{E847EF8A-669E-45B5-980C-9F82BAD14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4800600"/>
            <a:ext cx="7029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Sáu tr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 hai m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 l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 phần một nghìn</a:t>
            </a:r>
          </a:p>
        </p:txBody>
      </p:sp>
      <p:sp>
        <p:nvSpPr>
          <p:cNvPr id="8351" name="Text Box 159">
            <a:extLst>
              <a:ext uri="{FF2B5EF4-FFF2-40B4-BE49-F238E27FC236}">
                <a16:creationId xmlns:a16="http://schemas.microsoft.com/office/drawing/2014/main" id="{F6738290-12CA-46A5-92EA-31BDA815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5791200"/>
            <a:ext cx="7029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Hai nghìn không tr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 l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nh n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 phần một triệu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9" grpId="0"/>
      <p:bldP spid="8300" grpId="0"/>
      <p:bldP spid="8301" grpId="0"/>
      <p:bldP spid="8302" grpId="0"/>
      <p:bldP spid="8304" grpId="0"/>
      <p:bldP spid="8305" grpId="0"/>
      <p:bldP spid="8307" grpId="0"/>
      <p:bldP spid="8308" grpId="0"/>
      <p:bldP spid="8313" grpId="0"/>
      <p:bldP spid="8314" grpId="0"/>
      <p:bldP spid="8348" grpId="0"/>
      <p:bldP spid="8349" grpId="0"/>
      <p:bldP spid="8350" grpId="0"/>
      <p:bldP spid="83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>
            <a:extLst>
              <a:ext uri="{FF2B5EF4-FFF2-40B4-BE49-F238E27FC236}">
                <a16:creationId xmlns:a16="http://schemas.microsoft.com/office/drawing/2014/main" id="{70B3DEB7-42A8-4C37-961F-DA4D625AE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304800"/>
            <a:ext cx="10015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Viết các phân số thập phân sau: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0B018785-6238-48AA-9077-892DA2FAC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2795588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CF6A0C5F-B7EC-4A82-B57E-909EBDF50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32702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09AE4627-88DE-4C2F-8821-A9BE2E1AE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5088" y="3338513"/>
            <a:ext cx="5127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16381775-6EEA-4668-930B-AF7FB494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663" y="3716338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4F7CE8AE-2E4F-4E19-A14D-4F070C344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775" y="4140200"/>
            <a:ext cx="820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EEAD0143-1E0F-4FB5-BA26-5FC532747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5538" y="4252913"/>
            <a:ext cx="9080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4" name="Text Box 12">
            <a:extLst>
              <a:ext uri="{FF2B5EF4-FFF2-40B4-BE49-F238E27FC236}">
                <a16:creationId xmlns:a16="http://schemas.microsoft.com/office/drawing/2014/main" id="{5B36C3C5-4DD6-442A-9E52-854569AB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338" y="4749800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475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7969F0C1-CFB3-4D05-ADB9-91A792E57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563" y="5170488"/>
            <a:ext cx="1030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AD3738F5-3CE3-4608-98EF-303F854B19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69338" y="5253038"/>
            <a:ext cx="9302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EEDAB82D-1F89-4612-9B6F-5605D5E7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600" y="5715000"/>
            <a:ext cx="401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602C82CC-BB02-4DC3-B080-E3A5BEA1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6164263"/>
            <a:ext cx="166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1000000</a:t>
            </a:r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B528C211-12A8-4514-9B17-F3DAFF712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6275" y="6254750"/>
            <a:ext cx="1639888" cy="7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3357" name="Group 45">
            <a:extLst>
              <a:ext uri="{FF2B5EF4-FFF2-40B4-BE49-F238E27FC236}">
                <a16:creationId xmlns:a16="http://schemas.microsoft.com/office/drawing/2014/main" id="{38800F8C-650B-4666-AC44-AC71AAFB4C72}"/>
              </a:ext>
            </a:extLst>
          </p:cNvPr>
          <p:cNvGraphicFramePr>
            <a:graphicFrameLocks noGrp="1"/>
          </p:cNvGraphicFramePr>
          <p:nvPr/>
        </p:nvGraphicFramePr>
        <p:xfrm>
          <a:off x="652463" y="1754188"/>
          <a:ext cx="10121900" cy="4973638"/>
        </p:xfrm>
        <a:graphic>
          <a:graphicData uri="http://schemas.openxmlformats.org/drawingml/2006/table">
            <a:tbl>
              <a:tblPr/>
              <a:tblGrid>
                <a:gridCol w="684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 phân số thập phân</a:t>
                      </a:r>
                    </a:p>
                  </a:txBody>
                  <a:tcPr marL="112465" marR="1124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B13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 phân số thập phân</a:t>
                      </a:r>
                    </a:p>
                  </a:txBody>
                  <a:tcPr marL="112465" marR="1124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L="112465" marR="1124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50" name="Text Box 38">
            <a:extLst>
              <a:ext uri="{FF2B5EF4-FFF2-40B4-BE49-F238E27FC236}">
                <a16:creationId xmlns:a16="http://schemas.microsoft.com/office/drawing/2014/main" id="{2D666501-4E19-42BE-A762-7C43AA4B3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048000"/>
            <a:ext cx="2963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Bảy phần m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ời</a:t>
            </a:r>
          </a:p>
        </p:txBody>
      </p:sp>
      <p:sp>
        <p:nvSpPr>
          <p:cNvPr id="13351" name="Text Box 39">
            <a:extLst>
              <a:ext uri="{FF2B5EF4-FFF2-40B4-BE49-F238E27FC236}">
                <a16:creationId xmlns:a16="http://schemas.microsoft.com/office/drawing/2014/main" id="{8104D6BF-80A9-4F80-99DC-F9AFD67D7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3962400"/>
            <a:ext cx="391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Hai m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 phần tr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3352" name="Text Box 40">
            <a:extLst>
              <a:ext uri="{FF2B5EF4-FFF2-40B4-BE49-F238E27FC236}">
                <a16:creationId xmlns:a16="http://schemas.microsoft.com/office/drawing/2014/main" id="{62647CD9-C6E9-4E9C-A95F-7E129FC46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4675188"/>
            <a:ext cx="7029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Bốn tr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 bảy m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 l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 phần  nghìn</a:t>
            </a:r>
          </a:p>
        </p:txBody>
      </p:sp>
      <p:sp>
        <p:nvSpPr>
          <p:cNvPr id="13353" name="Text Box 41">
            <a:extLst>
              <a:ext uri="{FF2B5EF4-FFF2-40B4-BE49-F238E27FC236}">
                <a16:creationId xmlns:a16="http://schemas.microsoft.com/office/drawing/2014/main" id="{22ECEC1D-F288-4D34-B9F5-B6D799AF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5973763"/>
            <a:ext cx="7029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Một phần triệu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1" grpId="0"/>
      <p:bldP spid="13322" grpId="0"/>
      <p:bldP spid="13324" grpId="0"/>
      <p:bldP spid="13325" grpId="0"/>
      <p:bldP spid="13327" grpId="0"/>
      <p:bldP spid="13328" grpId="0"/>
      <p:bldP spid="13350" grpId="0"/>
      <p:bldP spid="13351" grpId="0"/>
      <p:bldP spid="13352" grpId="0"/>
      <p:bldP spid="133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399115D8-0645-4A43-8F2F-023DA7FB8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1981200"/>
            <a:ext cx="11237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b="1">
                <a:solidFill>
                  <a:srgbClr val="008000"/>
                </a:solidFill>
                <a:latin typeface="Times New Roman" panose="02020603050405020304" pitchFamily="18" charset="0"/>
              </a:rPr>
              <a:t>Bài 3: </a:t>
            </a:r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Phân số nào d</a:t>
            </a:r>
            <a:r>
              <a:rPr lang="vi-VN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ới </a:t>
            </a:r>
            <a:r>
              <a:rPr lang="vi-VN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ây là phân số thập phân: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21B9AC11-6057-4173-A1DA-2A955D19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352800"/>
            <a:ext cx="427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9A7ABE7E-8F4F-4733-956F-42A4ECE4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54450"/>
            <a:ext cx="425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73DF9DF3-2262-473E-9BDA-E2EA35FB3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3352800"/>
            <a:ext cx="427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DD657D22-3468-42F2-B25D-84EA6B25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3854450"/>
            <a:ext cx="66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45234B2C-A979-436D-9E13-4D714A84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3352800"/>
            <a:ext cx="900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8486C0BF-9403-4B63-BBE5-E2158488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3895725"/>
            <a:ext cx="661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B351CD49-E321-41A8-A663-350BBFAA1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3517900"/>
            <a:ext cx="36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1DB34224-3EE9-4CCE-BA1F-E4785484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3549650"/>
            <a:ext cx="36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B1175542-7974-437D-A8C7-C224FB103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3549650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71EC5019-C720-4ECD-A312-E593B38E8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3352800"/>
            <a:ext cx="66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BC304E33-6964-4F40-80AC-82F798FE5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563" y="3854450"/>
            <a:ext cx="1136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1000</a:t>
            </a:r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BC264023-271E-4BA4-A522-5BC483B0D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750" y="3962400"/>
            <a:ext cx="10302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438013E4-48CB-4C6A-931D-7303E7D1E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675" y="3924300"/>
            <a:ext cx="8445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id="{BC6EA3DF-5FEF-48AA-BD90-34304D495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463" y="3962400"/>
            <a:ext cx="938212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E29258CC-8B56-4FE6-934D-2FE158D78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1550" y="3962400"/>
            <a:ext cx="9366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0D2E603A-2074-4FA7-9BD6-79B915031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3581400"/>
            <a:ext cx="363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7C78C3F7-E5F1-4572-BA10-9AEF3C68E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550" y="3352800"/>
            <a:ext cx="66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69</a:t>
            </a:r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96562F96-3327-4584-AD3F-53C23CBF7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3871913"/>
            <a:ext cx="1135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0B13C8"/>
                </a:solidFill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9242" name="Line 26">
            <a:extLst>
              <a:ext uri="{FF2B5EF4-FFF2-40B4-BE49-F238E27FC236}">
                <a16:creationId xmlns:a16="http://schemas.microsoft.com/office/drawing/2014/main" id="{32009C92-7A6D-4CE3-A294-7B273B0A5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7950" y="3962400"/>
            <a:ext cx="10302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3" name="Oval 27">
            <a:extLst>
              <a:ext uri="{FF2B5EF4-FFF2-40B4-BE49-F238E27FC236}">
                <a16:creationId xmlns:a16="http://schemas.microsoft.com/office/drawing/2014/main" id="{DEE4D2EB-66E1-4291-8253-972A0FA9F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3276600"/>
            <a:ext cx="150018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9244" name="Oval 28">
            <a:extLst>
              <a:ext uri="{FF2B5EF4-FFF2-40B4-BE49-F238E27FC236}">
                <a16:creationId xmlns:a16="http://schemas.microsoft.com/office/drawing/2014/main" id="{A2EE94A0-D4CA-4860-8A8F-9297AA9D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352800"/>
            <a:ext cx="14986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4" grpId="0"/>
      <p:bldP spid="9225" grpId="0"/>
      <p:bldP spid="9227" grpId="0"/>
      <p:bldP spid="9228" grpId="0"/>
      <p:bldP spid="9230" grpId="0"/>
      <p:bldP spid="9231" grpId="0"/>
      <p:bldP spid="9232" grpId="0"/>
      <p:bldP spid="9233" grpId="0"/>
      <p:bldP spid="9234" grpId="0"/>
      <p:bldP spid="9239" grpId="0"/>
      <p:bldP spid="9240" grpId="0"/>
      <p:bldP spid="9241" grpId="0"/>
      <p:bldP spid="9243" grpId="0" animBg="1"/>
      <p:bldP spid="92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2EE0F621-AB43-4A98-ADB2-8FB570C8F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0400"/>
            <a:ext cx="11247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Bài 4: </a:t>
            </a:r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Điền số thích hợp vào ô trống: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B81265BF-6478-40FF-86E3-6FA389ECC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2787650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3655E5F5-72D6-41A6-AA56-EE2F7EA5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3429000"/>
            <a:ext cx="39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C1522401-0CDA-40CE-8022-052D5C050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9675" y="3429000"/>
            <a:ext cx="6556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56C0BB56-AF2E-47D3-8C2B-84BD0C333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2787650"/>
            <a:ext cx="71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7 x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EE99BCC9-D30E-403D-9C05-EA91B128F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3397250"/>
            <a:ext cx="82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2 x </a:t>
            </a:r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E0A51012-E6B0-4DC8-8F23-BB5C20D99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3625" y="3429000"/>
            <a:ext cx="15922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540185CE-C93B-4DFF-95E2-E947C8B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888" y="3154363"/>
            <a:ext cx="430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4C49F25E-1F8A-4881-9A95-91DC354E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3479800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A76EDAB9-592E-4217-9144-1FFF6FA39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3" y="3505200"/>
            <a:ext cx="655637" cy="0"/>
          </a:xfrm>
          <a:prstGeom prst="line">
            <a:avLst/>
          </a:prstGeom>
          <a:noFill/>
          <a:ln w="19050">
            <a:solidFill>
              <a:srgbClr val="0B13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7" name="Text Box 27">
            <a:extLst>
              <a:ext uri="{FF2B5EF4-FFF2-40B4-BE49-F238E27FC236}">
                <a16:creationId xmlns:a16="http://schemas.microsoft.com/office/drawing/2014/main" id="{5226685E-AF8F-4AAD-B306-899CCFC9A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3016250"/>
            <a:ext cx="53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0268" name="Rectangle 28">
            <a:extLst>
              <a:ext uri="{FF2B5EF4-FFF2-40B4-BE49-F238E27FC236}">
                <a16:creationId xmlns:a16="http://schemas.microsoft.com/office/drawing/2014/main" id="{B5CD37D1-8592-4555-A2FC-909F8EB5A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2808288"/>
            <a:ext cx="65563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0269" name="Rectangle 29">
            <a:extLst>
              <a:ext uri="{FF2B5EF4-FFF2-40B4-BE49-F238E27FC236}">
                <a16:creationId xmlns:a16="http://schemas.microsoft.com/office/drawing/2014/main" id="{82D4464A-BEB0-45C9-A386-49FF1AD82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3505200"/>
            <a:ext cx="65563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0270" name="Rectangle 30">
            <a:extLst>
              <a:ext uri="{FF2B5EF4-FFF2-40B4-BE49-F238E27FC236}">
                <a16:creationId xmlns:a16="http://schemas.microsoft.com/office/drawing/2014/main" id="{97E65917-BC06-462E-A7C9-26435D509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2895600"/>
            <a:ext cx="655638" cy="533400"/>
          </a:xfrm>
          <a:prstGeom prst="rect">
            <a:avLst/>
          </a:prstGeom>
          <a:noFill/>
          <a:ln w="9525">
            <a:solidFill>
              <a:srgbClr val="0B13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0272" name="Text Box 32">
            <a:extLst>
              <a:ext uri="{FF2B5EF4-FFF2-40B4-BE49-F238E27FC236}">
                <a16:creationId xmlns:a16="http://schemas.microsoft.com/office/drawing/2014/main" id="{81C5A26B-3B45-4215-AA5E-63D9CE461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2787650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275" name="Text Box 35">
            <a:extLst>
              <a:ext uri="{FF2B5EF4-FFF2-40B4-BE49-F238E27FC236}">
                <a16:creationId xmlns:a16="http://schemas.microsoft.com/office/drawing/2014/main" id="{79C312D6-FAF4-4C87-8ED4-DDDF207F7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429895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276" name="Text Box 36">
            <a:extLst>
              <a:ext uri="{FF2B5EF4-FFF2-40B4-BE49-F238E27FC236}">
                <a16:creationId xmlns:a16="http://schemas.microsoft.com/office/drawing/2014/main" id="{109A7E02-C6B2-44D7-BB9E-F6FA5E2FB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63" y="4800600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0277" name="Line 37">
            <a:extLst>
              <a:ext uri="{FF2B5EF4-FFF2-40B4-BE49-F238E27FC236}">
                <a16:creationId xmlns:a16="http://schemas.microsoft.com/office/drawing/2014/main" id="{FFC222A5-9A1B-40BE-8D84-6EC3A1CA5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350" y="4876800"/>
            <a:ext cx="6556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8" name="Text Box 38">
            <a:extLst>
              <a:ext uri="{FF2B5EF4-FFF2-40B4-BE49-F238E27FC236}">
                <a16:creationId xmlns:a16="http://schemas.microsoft.com/office/drawing/2014/main" id="{14D2A783-7C67-43E4-B9B3-5061A3844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4525963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279" name="Text Box 39">
            <a:extLst>
              <a:ext uri="{FF2B5EF4-FFF2-40B4-BE49-F238E27FC236}">
                <a16:creationId xmlns:a16="http://schemas.microsoft.com/office/drawing/2014/main" id="{C50556B5-BC09-47F0-9900-BBD4C5A65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4298950"/>
            <a:ext cx="73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6  :</a:t>
            </a:r>
          </a:p>
        </p:txBody>
      </p:sp>
      <p:sp>
        <p:nvSpPr>
          <p:cNvPr id="10280" name="Text Box 40">
            <a:extLst>
              <a:ext uri="{FF2B5EF4-FFF2-40B4-BE49-F238E27FC236}">
                <a16:creationId xmlns:a16="http://schemas.microsoft.com/office/drawing/2014/main" id="{8EFD65E9-0BB3-4099-95D9-9BF448545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4846638"/>
            <a:ext cx="1065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B13C8"/>
                </a:solidFill>
                <a:latin typeface="Times New Roman" panose="02020603050405020304" pitchFamily="18" charset="0"/>
              </a:rPr>
              <a:t>30 :  </a:t>
            </a:r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id="{4B18DDC7-1D00-40ED-B167-1877F9916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4876800"/>
            <a:ext cx="15938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2" name="Text Box 42">
            <a:extLst>
              <a:ext uri="{FF2B5EF4-FFF2-40B4-BE49-F238E27FC236}">
                <a16:creationId xmlns:a16="http://schemas.microsoft.com/office/drawing/2014/main" id="{B3AB3A28-3A9F-4F2F-9BDA-85FD73F86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4525963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283" name="Text Box 43">
            <a:extLst>
              <a:ext uri="{FF2B5EF4-FFF2-40B4-BE49-F238E27FC236}">
                <a16:creationId xmlns:a16="http://schemas.microsoft.com/office/drawing/2014/main" id="{94AB627D-80AC-491F-826E-7E38C815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4905375"/>
            <a:ext cx="61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284" name="Line 44">
            <a:extLst>
              <a:ext uri="{FF2B5EF4-FFF2-40B4-BE49-F238E27FC236}">
                <a16:creationId xmlns:a16="http://schemas.microsoft.com/office/drawing/2014/main" id="{9727B201-B7EC-44B3-BE7B-BCCDF4D0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5788" y="4889500"/>
            <a:ext cx="657225" cy="0"/>
          </a:xfrm>
          <a:prstGeom prst="line">
            <a:avLst/>
          </a:prstGeom>
          <a:noFill/>
          <a:ln w="9525">
            <a:solidFill>
              <a:srgbClr val="0B13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5" name="Text Box 45">
            <a:extLst>
              <a:ext uri="{FF2B5EF4-FFF2-40B4-BE49-F238E27FC236}">
                <a16:creationId xmlns:a16="http://schemas.microsoft.com/office/drawing/2014/main" id="{71DE3D04-F70E-451B-99B4-3ED32ADF7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4495800"/>
            <a:ext cx="51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0286" name="Rectangle 46">
            <a:extLst>
              <a:ext uri="{FF2B5EF4-FFF2-40B4-BE49-F238E27FC236}">
                <a16:creationId xmlns:a16="http://schemas.microsoft.com/office/drawing/2014/main" id="{5A0BB755-6640-4E30-8101-41550DAFD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4238625"/>
            <a:ext cx="655637" cy="5334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0287" name="Rectangle 47">
            <a:extLst>
              <a:ext uri="{FF2B5EF4-FFF2-40B4-BE49-F238E27FC236}">
                <a16:creationId xmlns:a16="http://schemas.microsoft.com/office/drawing/2014/main" id="{1233EFF0-6A81-4C39-96C4-4026CACAC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4954588"/>
            <a:ext cx="655637" cy="5334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0288" name="Rectangle 48">
            <a:extLst>
              <a:ext uri="{FF2B5EF4-FFF2-40B4-BE49-F238E27FC236}">
                <a16:creationId xmlns:a16="http://schemas.microsoft.com/office/drawing/2014/main" id="{B8786193-B98D-4B75-A598-C8D8E70F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4259263"/>
            <a:ext cx="655637" cy="533400"/>
          </a:xfrm>
          <a:prstGeom prst="rect">
            <a:avLst/>
          </a:prstGeom>
          <a:noFill/>
          <a:ln w="9525">
            <a:solidFill>
              <a:srgbClr val="0B13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0292" name="Text Box 52">
            <a:extLst>
              <a:ext uri="{FF2B5EF4-FFF2-40B4-BE49-F238E27FC236}">
                <a16:creationId xmlns:a16="http://schemas.microsoft.com/office/drawing/2014/main" id="{3538078C-0B72-4A96-A129-E5085809E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429000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293" name="Text Box 53">
            <a:extLst>
              <a:ext uri="{FF2B5EF4-FFF2-40B4-BE49-F238E27FC236}">
                <a16:creationId xmlns:a16="http://schemas.microsoft.com/office/drawing/2014/main" id="{7DC89184-63B1-440B-B61A-0585A41E6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2921000"/>
            <a:ext cx="61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10294" name="Text Box 54">
            <a:extLst>
              <a:ext uri="{FF2B5EF4-FFF2-40B4-BE49-F238E27FC236}">
                <a16:creationId xmlns:a16="http://schemas.microsoft.com/office/drawing/2014/main" id="{3841971F-6955-4117-A289-934649D22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4206875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95" name="Text Box 55">
            <a:extLst>
              <a:ext uri="{FF2B5EF4-FFF2-40B4-BE49-F238E27FC236}">
                <a16:creationId xmlns:a16="http://schemas.microsoft.com/office/drawing/2014/main" id="{936C58CD-B5C4-4191-AA4C-A63AC79D9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4846638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96" name="Text Box 56">
            <a:extLst>
              <a:ext uri="{FF2B5EF4-FFF2-40B4-BE49-F238E27FC236}">
                <a16:creationId xmlns:a16="http://schemas.microsoft.com/office/drawing/2014/main" id="{C26AEBFD-5E74-43F9-A94A-F72BC8D3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42672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BEEA0D4E-45FE-4141-BBBA-7CFA4168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3105150"/>
            <a:ext cx="430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10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10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10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10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9" grpId="0"/>
      <p:bldP spid="10250" grpId="0"/>
      <p:bldP spid="10252" grpId="0"/>
      <p:bldP spid="10254" grpId="0"/>
      <p:bldP spid="10267" grpId="0"/>
      <p:bldP spid="10268" grpId="0" animBg="1"/>
      <p:bldP spid="10269" grpId="0" animBg="1"/>
      <p:bldP spid="10270" grpId="0" animBg="1"/>
      <p:bldP spid="10272" grpId="0"/>
      <p:bldP spid="10275" grpId="0"/>
      <p:bldP spid="10276" grpId="0"/>
      <p:bldP spid="10278" grpId="0"/>
      <p:bldP spid="10279" grpId="0"/>
      <p:bldP spid="10280" grpId="0"/>
      <p:bldP spid="10282" grpId="0"/>
      <p:bldP spid="10283" grpId="0"/>
      <p:bldP spid="10285" grpId="0"/>
      <p:bldP spid="10286" grpId="0" animBg="1"/>
      <p:bldP spid="10287" grpId="0" animBg="1"/>
      <p:bldP spid="10288" grpId="0" animBg="1"/>
      <p:bldP spid="10292" grpId="0"/>
      <p:bldP spid="10293" grpId="0"/>
      <p:bldP spid="10294" grpId="0"/>
      <p:bldP spid="10295" grpId="0"/>
      <p:bldP spid="1029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A2292BA-D1AF-4440-BAE6-C2C78513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688" y="82550"/>
            <a:ext cx="10118726" cy="1143000"/>
          </a:xfrm>
        </p:spPr>
        <p:txBody>
          <a:bodyPr/>
          <a:lstStyle/>
          <a:p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:Viết số thích hợp vào ô trống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B69A8-7F16-41FC-8CCE-FD5296B60C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51719" y="1295400"/>
            <a:ext cx="10120312" cy="4525963"/>
          </a:xfrm>
          <a:blipFill rotWithShape="1">
            <a:blip r:embed="rId3"/>
            <a:stretch>
              <a:fillRect l="-1566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1508" name="TextBox 6">
            <a:extLst>
              <a:ext uri="{FF2B5EF4-FFF2-40B4-BE49-F238E27FC236}">
                <a16:creationId xmlns:a16="http://schemas.microsoft.com/office/drawing/2014/main" id="{D0965874-87B3-4CBA-A644-E5E29D6CA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925638"/>
            <a:ext cx="1752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/>
              <a:t>4 x</a:t>
            </a: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id="{EF850E65-F908-4583-AF15-7FA53C50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122555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/>
              <a:t>3 x </a:t>
            </a:r>
          </a:p>
        </p:txBody>
      </p:sp>
      <p:sp>
        <p:nvSpPr>
          <p:cNvPr id="21510" name="TextBox 8">
            <a:extLst>
              <a:ext uri="{FF2B5EF4-FFF2-40B4-BE49-F238E27FC236}">
                <a16:creationId xmlns:a16="http://schemas.microsoft.com/office/drawing/2014/main" id="{861EDE58-8728-4874-BF96-4C285D26F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3697288"/>
            <a:ext cx="1943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/>
              <a:t>64 :</a:t>
            </a:r>
          </a:p>
        </p:txBody>
      </p:sp>
      <p:sp>
        <p:nvSpPr>
          <p:cNvPr id="21511" name="TextBox 10">
            <a:extLst>
              <a:ext uri="{FF2B5EF4-FFF2-40B4-BE49-F238E27FC236}">
                <a16:creationId xmlns:a16="http://schemas.microsoft.com/office/drawing/2014/main" id="{998A229A-40B5-489C-B546-E5BDC1FF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3" y="1947863"/>
            <a:ext cx="1981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 sz="3200"/>
              <a:t> 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053F3-B5A1-4A18-A571-148932367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1209675"/>
            <a:ext cx="725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1513" name="TextBox 12">
            <a:extLst>
              <a:ext uri="{FF2B5EF4-FFF2-40B4-BE49-F238E27FC236}">
                <a16:creationId xmlns:a16="http://schemas.microsoft.com/office/drawing/2014/main" id="{1C060DC5-B88A-4184-AF8E-730B2CF61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3" y="4252913"/>
            <a:ext cx="200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/>
              <a:t>800:</a:t>
            </a:r>
          </a:p>
        </p:txBody>
      </p:sp>
      <p:sp>
        <p:nvSpPr>
          <p:cNvPr id="21514" name="TextBox 13">
            <a:extLst>
              <a:ext uri="{FF2B5EF4-FFF2-40B4-BE49-F238E27FC236}">
                <a16:creationId xmlns:a16="http://schemas.microsoft.com/office/drawing/2014/main" id="{8A9F8DE9-35D7-4432-BDA3-9BF2A4172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4278313"/>
            <a:ext cx="201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 sz="3200"/>
              <a:t>100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09DBF0-18DE-45E2-8D2D-E82C7776B2B0}"/>
              </a:ext>
            </a:extLst>
          </p:cNvPr>
          <p:cNvCxnSpPr/>
          <p:nvPr/>
        </p:nvCxnSpPr>
        <p:spPr>
          <a:xfrm>
            <a:off x="2424113" y="1914525"/>
            <a:ext cx="1752600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157CEE-6912-4D7D-B144-428A209075AF}"/>
              </a:ext>
            </a:extLst>
          </p:cNvPr>
          <p:cNvCxnSpPr/>
          <p:nvPr/>
        </p:nvCxnSpPr>
        <p:spPr>
          <a:xfrm flipV="1">
            <a:off x="4710113" y="1900238"/>
            <a:ext cx="990600" cy="1587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60A07BA-B9EC-41C8-9E6E-D157A450A9D5}"/>
              </a:ext>
            </a:extLst>
          </p:cNvPr>
          <p:cNvSpPr/>
          <p:nvPr/>
        </p:nvSpPr>
        <p:spPr>
          <a:xfrm>
            <a:off x="3130550" y="1143000"/>
            <a:ext cx="685800" cy="64135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9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FEB625-F04B-442C-A473-A286AD29A449}"/>
              </a:ext>
            </a:extLst>
          </p:cNvPr>
          <p:cNvSpPr/>
          <p:nvPr/>
        </p:nvSpPr>
        <p:spPr>
          <a:xfrm>
            <a:off x="3130550" y="2025650"/>
            <a:ext cx="685800" cy="64135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99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E2614-1091-421F-855C-641CB0760373}"/>
              </a:ext>
            </a:extLst>
          </p:cNvPr>
          <p:cNvSpPr/>
          <p:nvPr/>
        </p:nvSpPr>
        <p:spPr>
          <a:xfrm>
            <a:off x="4032250" y="3592513"/>
            <a:ext cx="685800" cy="64135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99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BA5F1B-5F04-4268-A4ED-492AE269A280}"/>
              </a:ext>
            </a:extLst>
          </p:cNvPr>
          <p:cNvSpPr/>
          <p:nvPr/>
        </p:nvSpPr>
        <p:spPr>
          <a:xfrm>
            <a:off x="5432425" y="3505200"/>
            <a:ext cx="685800" cy="64135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99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A1DC2F-5084-4AB1-A488-A0BF82C91D9C}"/>
              </a:ext>
            </a:extLst>
          </p:cNvPr>
          <p:cNvSpPr/>
          <p:nvPr/>
        </p:nvSpPr>
        <p:spPr>
          <a:xfrm>
            <a:off x="4010025" y="4375150"/>
            <a:ext cx="685800" cy="642938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99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8E69D0-17F1-4D98-A66B-B6F4AE58A858}"/>
              </a:ext>
            </a:extLst>
          </p:cNvPr>
          <p:cNvSpPr/>
          <p:nvPr/>
        </p:nvSpPr>
        <p:spPr>
          <a:xfrm>
            <a:off x="4862513" y="1141413"/>
            <a:ext cx="685800" cy="64293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99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E45A87-F4B3-438A-8D3F-849648F0C7FF}"/>
              </a:ext>
            </a:extLst>
          </p:cNvPr>
          <p:cNvCxnSpPr/>
          <p:nvPr/>
        </p:nvCxnSpPr>
        <p:spPr>
          <a:xfrm>
            <a:off x="3014663" y="4267200"/>
            <a:ext cx="1752600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2E88C2-C869-445D-BF28-E7F6E7DD20D1}"/>
              </a:ext>
            </a:extLst>
          </p:cNvPr>
          <p:cNvCxnSpPr/>
          <p:nvPr/>
        </p:nvCxnSpPr>
        <p:spPr>
          <a:xfrm flipV="1">
            <a:off x="5280025" y="4252913"/>
            <a:ext cx="99060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746FDE8-1050-4819-8DF4-0A94F529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1163638"/>
            <a:ext cx="725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F8E2CA-64CA-4983-8C1A-C8CD9863E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1947863"/>
            <a:ext cx="725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7366A3-4CE4-4264-8001-C8C6A113B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3678238"/>
            <a:ext cx="72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095C15-EE2D-4F6A-A882-C454FBA33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4324350"/>
            <a:ext cx="727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0CA221-7759-41B1-9F47-8BEC5563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3509963"/>
            <a:ext cx="725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vi-VN">
                <a:solidFill>
                  <a:srgbClr val="FF0000"/>
                </a:solidFill>
              </a:rPr>
              <a:t>8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2C7560C-8762-476C-8EF6-52FC58D67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2667000"/>
            <a:ext cx="95615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>
            <a:lvl1pPr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vi-VN" altLang="vi-VN" sz="43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114CBFC-B757-46E6-960C-9E85E7078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3200400"/>
            <a:ext cx="95615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/>
          <a:lstStyle>
            <a:lvl1pPr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defTabSz="1217613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endParaRPr lang="vi-VN" altLang="vi-VN" sz="3700" b="1" i="1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9" name="WordArt 11">
            <a:extLst>
              <a:ext uri="{FF2B5EF4-FFF2-40B4-BE49-F238E27FC236}">
                <a16:creationId xmlns:a16="http://schemas.microsoft.com/office/drawing/2014/main" id="{605E2406-DE1F-48FC-AA28-3D6F5F064D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0288" y="777875"/>
            <a:ext cx="86233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4944"/>
              </a:avLst>
            </a:prstTxWarp>
          </a:bodyPr>
          <a:lstStyle/>
          <a:p>
            <a:pPr algn="ctr"/>
            <a:endParaRPr lang="vi-VN" sz="4300" b="1" u="sng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01" name="WordArt 13">
            <a:extLst>
              <a:ext uri="{FF2B5EF4-FFF2-40B4-BE49-F238E27FC236}">
                <a16:creationId xmlns:a16="http://schemas.microsoft.com/office/drawing/2014/main" id="{9905F0D0-7725-4241-B11A-CBA9E33F1B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438400"/>
            <a:ext cx="11247438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7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4" name="Picture 4">
            <a:extLst>
              <a:ext uri="{FF2B5EF4-FFF2-40B4-BE49-F238E27FC236}">
                <a16:creationId xmlns:a16="http://schemas.microsoft.com/office/drawing/2014/main" id="{CF10AA6F-5196-49F3-8CE0-95C1FEE17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228600"/>
            <a:ext cx="1179353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11445-BB8D-4DAC-9D8B-1144EE3B27A5}"/>
              </a:ext>
            </a:extLst>
          </p:cNvPr>
          <p:cNvSpPr/>
          <p:nvPr/>
        </p:nvSpPr>
        <p:spPr>
          <a:xfrm>
            <a:off x="515441" y="346230"/>
            <a:ext cx="10403880" cy="4870238"/>
          </a:xfrm>
          <a:prstGeom prst="rect">
            <a:avLst/>
          </a:prstGeom>
        </p:spPr>
        <p:txBody>
          <a:bodyPr lIns="121914" tIns="60957" rIns="121914" bIns="60957">
            <a:spAutoFit/>
          </a:bodyPr>
          <a:lstStyle/>
          <a:p>
            <a:pPr algn="ctr" defTabSz="12191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Củng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cố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-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dặn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dò</a:t>
            </a:r>
            <a:endParaRPr lang="en-US" sz="53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685800" indent="-685800" defTabSz="12191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Các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em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hoàn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thiện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bài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tập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và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chuẩn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bị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bài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Luyện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tập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.</a:t>
            </a:r>
          </a:p>
          <a:p>
            <a:pPr marL="685800" indent="-685800" defTabSz="12191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Làm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vở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bài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tập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toán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lang="en-US" sz="53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trang</a:t>
            </a:r>
            <a:r>
              <a:rPr lang="en-US" sz="53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prstClr val="white"/>
                </a:solidFill>
                <a:latin typeface="Times New Roman"/>
                <a:cs typeface="Times New Roman"/>
              </a:rPr>
              <a:t> 7.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0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432</Words>
  <Application>Microsoft Office PowerPoint</Application>
  <PresentationFormat>Custom</PresentationFormat>
  <Paragraphs>140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VNI-Times</vt:lpstr>
      <vt:lpstr>Wingdings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4:Viết số thích hợp vào ô trống</vt:lpstr>
      <vt:lpstr>PowerPoint Presentation</vt:lpstr>
    </vt:vector>
  </TitlesOfParts>
  <Company>- ETH0 -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office2003</dc:creator>
  <cp:lastModifiedBy>Administrator</cp:lastModifiedBy>
  <cp:revision>205</cp:revision>
  <dcterms:created xsi:type="dcterms:W3CDTF">2010-07-19T07:10:38Z</dcterms:created>
  <dcterms:modified xsi:type="dcterms:W3CDTF">2021-09-20T08:32:19Z</dcterms:modified>
</cp:coreProperties>
</file>